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82" r:id="rId2"/>
    <p:sldId id="289" r:id="rId3"/>
    <p:sldId id="257" r:id="rId4"/>
    <p:sldId id="290" r:id="rId5"/>
    <p:sldId id="291" r:id="rId6"/>
    <p:sldId id="283" r:id="rId7"/>
    <p:sldId id="292" r:id="rId8"/>
    <p:sldId id="293" r:id="rId9"/>
    <p:sldId id="294" r:id="rId10"/>
    <p:sldId id="284" r:id="rId11"/>
    <p:sldId id="295" r:id="rId12"/>
    <p:sldId id="296" r:id="rId13"/>
    <p:sldId id="297" r:id="rId14"/>
    <p:sldId id="29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17" autoAdjust="0"/>
  </p:normalViewPr>
  <p:slideViewPr>
    <p:cSldViewPr>
      <p:cViewPr varScale="1">
        <p:scale>
          <a:sx n="63" d="100"/>
          <a:sy n="63" d="100"/>
        </p:scale>
        <p:origin x="11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AAF737-E4CB-42E7-B638-D8A6DFC451C4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B727F7-55EA-459F-A126-B5F317DBB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3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32D5-1F12-40F4-93E7-020ACBF48F68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2F366-D9BC-41FC-8988-07DCE072AD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8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F366-D9BC-41FC-8988-07DCE072AD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6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F366-D9BC-41FC-8988-07DCE072AD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2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F366-D9BC-41FC-8988-07DCE072AD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1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F366-D9BC-41FC-8988-07DCE072AD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4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F366-D9BC-41FC-8988-07DCE072AD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6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F366-D9BC-41FC-8988-07DCE072AD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4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F366-D9BC-41FC-8988-07DCE072AD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70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F366-D9BC-41FC-8988-07DCE072AD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52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F366-D9BC-41FC-8988-07DCE072AD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F366-D9BC-41FC-8988-07DCE072AD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1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F366-D9BC-41FC-8988-07DCE072AD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8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5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11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TitleC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86B2D71-3D86-4AC5-8E63-5927C5EC3F63}" type="datetimeFigureOut">
              <a:rPr lang="en-US">
                <a:solidFill>
                  <a:srgbClr val="A63212"/>
                </a:solidFill>
              </a:rPr>
              <a:pPr>
                <a:defRPr/>
              </a:pPr>
              <a:t>7/16/2017</a:t>
            </a:fld>
            <a:endParaRPr lang="en-US">
              <a:solidFill>
                <a:srgbClr val="A63212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>
              <a:defRPr>
                <a:solidFill>
                  <a:srgbClr val="7D260E"/>
                </a:solidFill>
              </a:defRPr>
            </a:lvl1pPr>
          </a:lstStyle>
          <a:p>
            <a:fld id="{F11BBD2D-DCB4-4708-81A7-B61E47765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1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1174-57F5-4911-A1F0-B3335F622CEA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7/16/2017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AFDEA-76DB-44AC-AE74-C6DC5FC4D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89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5E26C-5581-4239-B053-22E737B0FA71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7/16/2017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3482C-38B9-4D31-9BF3-41835B1CF2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6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6E84-7228-46A9-A5A8-8C7426E17926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7/16/2017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5F17C-FE57-4802-9EDF-6988BE232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77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BC3F-FE73-41DD-BC66-F89F0A2CC2D4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7/16/2017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66BF5-AFC1-4F32-AC84-AFAE41B48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85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7F69-C241-427B-A7F1-CD1E57170D9B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7/16/2017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2939875-B3ED-4F4F-81FF-02AEC2FDEE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90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>
              <a:gd name="T0" fmla="*/ 338996 w 1288494"/>
              <a:gd name="T1" fmla="*/ 442904 h 722529"/>
              <a:gd name="T2" fmla="*/ 457839 w 1288494"/>
              <a:gd name="T3" fmla="*/ 487581 h 722529"/>
              <a:gd name="T4" fmla="*/ 142221 w 1288494"/>
              <a:gd name="T5" fmla="*/ 301097 h 722529"/>
              <a:gd name="T6" fmla="*/ 1077386 w 1288494"/>
              <a:gd name="T7" fmla="*/ 637159 h 722529"/>
              <a:gd name="T8" fmla="*/ 35068 w 1288494"/>
              <a:gd name="T9" fmla="*/ 156376 h 722529"/>
              <a:gd name="T10" fmla="*/ 26300 w 1288494"/>
              <a:gd name="T11" fmla="*/ 136951 h 722529"/>
              <a:gd name="T12" fmla="*/ 1238117 w 1288494"/>
              <a:gd name="T13" fmla="*/ 669212 h 722529"/>
              <a:gd name="T14" fmla="*/ 1231297 w 1288494"/>
              <a:gd name="T15" fmla="*/ 654641 h 722529"/>
              <a:gd name="T16" fmla="*/ 1050110 w 1288494"/>
              <a:gd name="T17" fmla="*/ 591509 h 722529"/>
              <a:gd name="T18" fmla="*/ 1236168 w 1288494"/>
              <a:gd name="T19" fmla="*/ 617732 h 722529"/>
              <a:gd name="T20" fmla="*/ 14611 w 1288494"/>
              <a:gd name="T21" fmla="*/ 104896 h 722529"/>
              <a:gd name="T22" fmla="*/ 2921 w 1288494"/>
              <a:gd name="T23" fmla="*/ 9712 h 722529"/>
              <a:gd name="T24" fmla="*/ 9741 w 1288494"/>
              <a:gd name="T25" fmla="*/ 44680 h 722529"/>
              <a:gd name="T26" fmla="*/ 23379 w 1288494"/>
              <a:gd name="T27" fmla="*/ 100042 h 722529"/>
              <a:gd name="T28" fmla="*/ 59423 w 1288494"/>
              <a:gd name="T29" fmla="*/ 179686 h 722529"/>
              <a:gd name="T30" fmla="*/ 143198 w 1288494"/>
              <a:gd name="T31" fmla="*/ 282642 h 722529"/>
              <a:gd name="T32" fmla="*/ 221126 w 1288494"/>
              <a:gd name="T33" fmla="*/ 351602 h 722529"/>
              <a:gd name="T34" fmla="*/ 282498 w 1288494"/>
              <a:gd name="T35" fmla="*/ 393369 h 722529"/>
              <a:gd name="T36" fmla="*/ 414979 w 1288494"/>
              <a:gd name="T37" fmla="*/ 467187 h 722529"/>
              <a:gd name="T38" fmla="*/ 481218 w 1288494"/>
              <a:gd name="T39" fmla="*/ 499238 h 722529"/>
              <a:gd name="T40" fmla="*/ 566942 w 1288494"/>
              <a:gd name="T41" fmla="*/ 532261 h 722529"/>
              <a:gd name="T42" fmla="*/ 685787 w 1288494"/>
              <a:gd name="T43" fmla="*/ 565284 h 722529"/>
              <a:gd name="T44" fmla="*/ 971206 w 1288494"/>
              <a:gd name="T45" fmla="*/ 620647 h 722529"/>
              <a:gd name="T46" fmla="*/ 1245422 w 1288494"/>
              <a:gd name="T47" fmla="*/ 638130 h 722529"/>
              <a:gd name="T48" fmla="*/ 1108558 w 1288494"/>
              <a:gd name="T49" fmla="*/ 640075 h 722529"/>
              <a:gd name="T50" fmla="*/ 1030627 w 1288494"/>
              <a:gd name="T51" fmla="*/ 634244 h 722529"/>
              <a:gd name="T52" fmla="*/ 950750 w 1288494"/>
              <a:gd name="T53" fmla="*/ 627446 h 722529"/>
              <a:gd name="T54" fmla="*/ 909835 w 1288494"/>
              <a:gd name="T55" fmla="*/ 622591 h 722529"/>
              <a:gd name="T56" fmla="*/ 816320 w 1288494"/>
              <a:gd name="T57" fmla="*/ 605106 h 722529"/>
              <a:gd name="T58" fmla="*/ 783199 w 1288494"/>
              <a:gd name="T59" fmla="*/ 598307 h 722529"/>
              <a:gd name="T60" fmla="*/ 728648 w 1288494"/>
              <a:gd name="T61" fmla="*/ 587623 h 722529"/>
              <a:gd name="T62" fmla="*/ 683839 w 1288494"/>
              <a:gd name="T63" fmla="*/ 574025 h 722529"/>
              <a:gd name="T64" fmla="*/ 642924 w 1288494"/>
              <a:gd name="T65" fmla="*/ 564312 h 722529"/>
              <a:gd name="T66" fmla="*/ 596167 w 1288494"/>
              <a:gd name="T67" fmla="*/ 552659 h 722529"/>
              <a:gd name="T68" fmla="*/ 555252 w 1288494"/>
              <a:gd name="T69" fmla="*/ 538087 h 722529"/>
              <a:gd name="T70" fmla="*/ 527003 w 1288494"/>
              <a:gd name="T71" fmla="*/ 528375 h 722529"/>
              <a:gd name="T72" fmla="*/ 494856 w 1288494"/>
              <a:gd name="T73" fmla="*/ 516722 h 722529"/>
              <a:gd name="T74" fmla="*/ 449074 w 1288494"/>
              <a:gd name="T75" fmla="*/ 498265 h 722529"/>
              <a:gd name="T76" fmla="*/ 423747 w 1288494"/>
              <a:gd name="T77" fmla="*/ 485639 h 722529"/>
              <a:gd name="T78" fmla="*/ 392573 w 1288494"/>
              <a:gd name="T79" fmla="*/ 469128 h 722529"/>
              <a:gd name="T80" fmla="*/ 354583 w 1288494"/>
              <a:gd name="T81" fmla="*/ 449703 h 722529"/>
              <a:gd name="T82" fmla="*/ 328281 w 1288494"/>
              <a:gd name="T83" fmla="*/ 436104 h 722529"/>
              <a:gd name="T84" fmla="*/ 294187 w 1288494"/>
              <a:gd name="T85" fmla="*/ 414735 h 722529"/>
              <a:gd name="T86" fmla="*/ 241583 w 1288494"/>
              <a:gd name="T87" fmla="*/ 379771 h 722529"/>
              <a:gd name="T88" fmla="*/ 211385 w 1288494"/>
              <a:gd name="T89" fmla="*/ 360345 h 722529"/>
              <a:gd name="T90" fmla="*/ 149041 w 1288494"/>
              <a:gd name="T91" fmla="*/ 307894 h 722529"/>
              <a:gd name="T92" fmla="*/ 135402 w 1288494"/>
              <a:gd name="T93" fmla="*/ 292354 h 722529"/>
              <a:gd name="T94" fmla="*/ 132481 w 1288494"/>
              <a:gd name="T95" fmla="*/ 287500 h 722529"/>
              <a:gd name="T96" fmla="*/ 122741 w 1288494"/>
              <a:gd name="T97" fmla="*/ 278756 h 722529"/>
              <a:gd name="T98" fmla="*/ 109102 w 1288494"/>
              <a:gd name="T99" fmla="*/ 266131 h 722529"/>
              <a:gd name="T100" fmla="*/ 91566 w 1288494"/>
              <a:gd name="T101" fmla="*/ 242819 h 722529"/>
              <a:gd name="T102" fmla="*/ 84751 w 1288494"/>
              <a:gd name="T103" fmla="*/ 234079 h 722529"/>
              <a:gd name="T104" fmla="*/ 70136 w 1288494"/>
              <a:gd name="T105" fmla="*/ 215623 h 722529"/>
              <a:gd name="T106" fmla="*/ 63317 w 1288494"/>
              <a:gd name="T107" fmla="*/ 199111 h 722529"/>
              <a:gd name="T108" fmla="*/ 46758 w 1288494"/>
              <a:gd name="T109" fmla="*/ 174828 h 722529"/>
              <a:gd name="T110" fmla="*/ 37017 w 1288494"/>
              <a:gd name="T111" fmla="*/ 160261 h 722529"/>
              <a:gd name="T112" fmla="*/ 34096 w 1288494"/>
              <a:gd name="T113" fmla="*/ 143749 h 722529"/>
              <a:gd name="T114" fmla="*/ 16560 w 1288494"/>
              <a:gd name="T115" fmla="*/ 101014 h 722529"/>
              <a:gd name="T116" fmla="*/ 4871 w 1288494"/>
              <a:gd name="T117" fmla="*/ 50506 h 722529"/>
              <a:gd name="T118" fmla="*/ 1888 w 1288494"/>
              <a:gd name="T119" fmla="*/ 3035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>
              <a:gd name="T0" fmla="*/ 14610 w 1288494"/>
              <a:gd name="T1" fmla="*/ 108782 h 722529"/>
              <a:gd name="T2" fmla="*/ 32146 w 1288494"/>
              <a:gd name="T3" fmla="*/ 149577 h 722529"/>
              <a:gd name="T4" fmla="*/ 37017 w 1288494"/>
              <a:gd name="T5" fmla="*/ 159289 h 722529"/>
              <a:gd name="T6" fmla="*/ 49679 w 1288494"/>
              <a:gd name="T7" fmla="*/ 184545 h 722529"/>
              <a:gd name="T8" fmla="*/ 1139729 w 1288494"/>
              <a:gd name="T9" fmla="*/ 708063 h 722529"/>
              <a:gd name="T10" fmla="*/ 1228375 w 1288494"/>
              <a:gd name="T11" fmla="*/ 629391 h 722529"/>
              <a:gd name="T12" fmla="*/ 1060825 w 1288494"/>
              <a:gd name="T13" fmla="*/ 576943 h 722529"/>
              <a:gd name="T14" fmla="*/ 1289746 w 1288494"/>
              <a:gd name="T15" fmla="*/ 637161 h 722529"/>
              <a:gd name="T16" fmla="*/ 910809 w 1288494"/>
              <a:gd name="T17" fmla="*/ 621619 h 722529"/>
              <a:gd name="T18" fmla="*/ 244504 w 1288494"/>
              <a:gd name="T19" fmla="*/ 368113 h 722529"/>
              <a:gd name="T20" fmla="*/ 335098 w 1288494"/>
              <a:gd name="T21" fmla="*/ 439991 h 722529"/>
              <a:gd name="T22" fmla="*/ 440306 w 1288494"/>
              <a:gd name="T23" fmla="*/ 491467 h 722529"/>
              <a:gd name="T24" fmla="*/ 393549 w 1288494"/>
              <a:gd name="T25" fmla="*/ 470101 h 722529"/>
              <a:gd name="T26" fmla="*/ 368221 w 1288494"/>
              <a:gd name="T27" fmla="*/ 458443 h 722529"/>
              <a:gd name="T28" fmla="*/ 347764 w 1288494"/>
              <a:gd name="T29" fmla="*/ 446790 h 722529"/>
              <a:gd name="T30" fmla="*/ 306848 w 1288494"/>
              <a:gd name="T31" fmla="*/ 424448 h 722529"/>
              <a:gd name="T32" fmla="*/ 270808 w 1288494"/>
              <a:gd name="T33" fmla="*/ 402109 h 722529"/>
              <a:gd name="T34" fmla="*/ 225995 w 1288494"/>
              <a:gd name="T35" fmla="*/ 371029 h 722529"/>
              <a:gd name="T36" fmla="*/ 195797 w 1288494"/>
              <a:gd name="T37" fmla="*/ 348689 h 722529"/>
              <a:gd name="T38" fmla="*/ 142221 w 1288494"/>
              <a:gd name="T39" fmla="*/ 300126 h 722529"/>
              <a:gd name="T40" fmla="*/ 140273 w 1288494"/>
              <a:gd name="T41" fmla="*/ 290414 h 722529"/>
              <a:gd name="T42" fmla="*/ 129559 w 1288494"/>
              <a:gd name="T43" fmla="*/ 285555 h 722529"/>
              <a:gd name="T44" fmla="*/ 113972 w 1288494"/>
              <a:gd name="T45" fmla="*/ 272930 h 722529"/>
              <a:gd name="T46" fmla="*/ 104231 w 1288494"/>
              <a:gd name="T47" fmla="*/ 260304 h 722529"/>
              <a:gd name="T48" fmla="*/ 89621 w 1288494"/>
              <a:gd name="T49" fmla="*/ 242820 h 722529"/>
              <a:gd name="T50" fmla="*/ 75006 w 1288494"/>
              <a:gd name="T51" fmla="*/ 224367 h 722529"/>
              <a:gd name="T52" fmla="*/ 67214 w 1288494"/>
              <a:gd name="T53" fmla="*/ 205911 h 722529"/>
              <a:gd name="T54" fmla="*/ 54552 w 1288494"/>
              <a:gd name="T55" fmla="*/ 189399 h 722529"/>
              <a:gd name="T56" fmla="*/ 42859 w 1288494"/>
              <a:gd name="T57" fmla="*/ 170947 h 722529"/>
              <a:gd name="T58" fmla="*/ 37017 w 1288494"/>
              <a:gd name="T59" fmla="*/ 155404 h 722529"/>
              <a:gd name="T60" fmla="*/ 28248 w 1288494"/>
              <a:gd name="T61" fmla="*/ 130152 h 722529"/>
              <a:gd name="T62" fmla="*/ 7791 w 1288494"/>
              <a:gd name="T63" fmla="*/ 69932 h 722529"/>
              <a:gd name="T64" fmla="*/ 4870 w 1288494"/>
              <a:gd name="T65" fmla="*/ 33995 h 722529"/>
              <a:gd name="T66" fmla="*/ 1948 w 1288494"/>
              <a:gd name="T67" fmla="*/ 13598 h 722529"/>
              <a:gd name="T68" fmla="*/ 5846 w 1288494"/>
              <a:gd name="T69" fmla="*/ 40795 h 722529"/>
              <a:gd name="T70" fmla="*/ 32147 w 1288494"/>
              <a:gd name="T71" fmla="*/ 123353 h 722529"/>
              <a:gd name="T72" fmla="*/ 70135 w 1288494"/>
              <a:gd name="T73" fmla="*/ 194257 h 722529"/>
              <a:gd name="T74" fmla="*/ 165600 w 1288494"/>
              <a:gd name="T75" fmla="*/ 303040 h 722529"/>
              <a:gd name="T76" fmla="*/ 242211 w 1288494"/>
              <a:gd name="T77" fmla="*/ 366516 h 722529"/>
              <a:gd name="T78" fmla="*/ 304900 w 1288494"/>
              <a:gd name="T79" fmla="*/ 406967 h 722529"/>
              <a:gd name="T80" fmla="*/ 431538 w 1288494"/>
              <a:gd name="T81" fmla="*/ 474955 h 722529"/>
              <a:gd name="T82" fmla="*/ 488037 w 1288494"/>
              <a:gd name="T83" fmla="*/ 502151 h 722529"/>
              <a:gd name="T84" fmla="*/ 571812 w 1288494"/>
              <a:gd name="T85" fmla="*/ 533234 h 722529"/>
              <a:gd name="T86" fmla="*/ 821189 w 1288494"/>
              <a:gd name="T87" fmla="*/ 595395 h 722529"/>
              <a:gd name="T88" fmla="*/ 973153 w 1288494"/>
              <a:gd name="T89" fmla="*/ 620648 h 722529"/>
              <a:gd name="T90" fmla="*/ 1245909 w 1288494"/>
              <a:gd name="T91" fmla="*/ 639103 h 722529"/>
              <a:gd name="T92" fmla="*/ 1090049 w 1288494"/>
              <a:gd name="T93" fmla="*/ 637160 h 722529"/>
              <a:gd name="T94" fmla="*/ 1030626 w 1288494"/>
              <a:gd name="T95" fmla="*/ 634245 h 722529"/>
              <a:gd name="T96" fmla="*/ 948800 w 1288494"/>
              <a:gd name="T97" fmla="*/ 627446 h 722529"/>
              <a:gd name="T98" fmla="*/ 912757 w 1288494"/>
              <a:gd name="T99" fmla="*/ 620648 h 722529"/>
              <a:gd name="T100" fmla="*/ 808525 w 1288494"/>
              <a:gd name="T101" fmla="*/ 603167 h 722529"/>
              <a:gd name="T102" fmla="*/ 772483 w 1288494"/>
              <a:gd name="T103" fmla="*/ 596368 h 722529"/>
              <a:gd name="T104" fmla="*/ 710138 w 1288494"/>
              <a:gd name="T105" fmla="*/ 581797 h 722529"/>
              <a:gd name="T106" fmla="*/ 672149 w 1288494"/>
              <a:gd name="T107" fmla="*/ 573057 h 722529"/>
              <a:gd name="T108" fmla="*/ 634156 w 1288494"/>
              <a:gd name="T109" fmla="*/ 563345 h 722529"/>
              <a:gd name="T110" fmla="*/ 588373 w 1288494"/>
              <a:gd name="T111" fmla="*/ 548773 h 722529"/>
              <a:gd name="T112" fmla="*/ 555251 w 1288494"/>
              <a:gd name="T113" fmla="*/ 538088 h 722529"/>
              <a:gd name="T114" fmla="*/ 527002 w 1288494"/>
              <a:gd name="T115" fmla="*/ 528375 h 722529"/>
              <a:gd name="T116" fmla="*/ 494855 w 1288494"/>
              <a:gd name="T117" fmla="*/ 516722 h 722529"/>
              <a:gd name="T118" fmla="*/ 449073 w 1288494"/>
              <a:gd name="T119" fmla="*/ 49826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DEA9-0C80-47C1-A552-84E09DCDA4AD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7/16/2017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EDBEDEA-7035-4113-9B80-24B687FE7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21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3787-C1E1-479C-899F-F1369F6B43FA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7/16/2017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5F096-796A-40C5-A121-723E796B5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8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4DEA9-C58E-4E2E-8916-D3BB549C2684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7/16/2017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8F98B-9614-454E-8D9A-44E6BA499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50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72E0-0714-4551-94C4-E0647557A06D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7/16/2017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4616B-6383-4A01-B855-2EDF61CBA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27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1B4E-A471-4243-B873-FB31135DA23A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7/16/2017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66EA5-374D-4757-9334-A8BD22014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9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F766DEF2-61C8-4A6B-8027-A697FFC19B33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7/16/2017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Rage Italic" panose="030705020405070703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DF4D86-3BCB-4F99-8463-6120EF67923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8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youtube.com/watch?v=r9mvRRwu5Gw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ng.com/images/search?q=dolphins&amp;id=1CF77D355D6904A329706E6F4BBA3CA035E5E4E8&amp;FORM=IQFRBA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bing.com/images/search?q=bat&amp;id=EBAEE2CCC5F459BC2A76671B8E9F6803199BB2EE&amp;FORM=IQFRB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4OnBYrbCj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3RfULw7aA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DiutG9O4Q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kc8WZbAWE1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25813" y="2889250"/>
            <a:ext cx="4846637" cy="2138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Unit 3: Waves</a:t>
            </a:r>
            <a:br>
              <a:rPr lang="en-US" sz="1200" dirty="0"/>
            </a:br>
            <a:br>
              <a:rPr lang="en-US" sz="1200" dirty="0"/>
            </a:br>
            <a:r>
              <a:rPr lang="en-US" sz="3200" dirty="0"/>
              <a:t>Sound</a:t>
            </a:r>
            <a:br>
              <a:rPr lang="en-US" sz="2800" dirty="0"/>
            </a:br>
            <a:endParaRPr lang="en-US" sz="36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 rot="360000">
            <a:off x="3182938" y="5103813"/>
            <a:ext cx="4837112" cy="701675"/>
          </a:xfrm>
        </p:spPr>
        <p:txBody>
          <a:bodyPr/>
          <a:lstStyle/>
          <a:p>
            <a:pPr eaLnBrk="1" hangingPunct="1"/>
            <a:r>
              <a:rPr lang="en-US" altLang="en-US" dirty="0"/>
              <a:t>Mr. Le</a:t>
            </a:r>
          </a:p>
          <a:p>
            <a:pPr eaLnBrk="1" hangingPunct="1"/>
            <a:r>
              <a:rPr lang="en-US" altLang="en-US" dirty="0"/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1398907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25813" y="2889250"/>
            <a:ext cx="4846637" cy="2138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Unit 3: Waves</a:t>
            </a:r>
            <a:br>
              <a:rPr lang="en-US" sz="4000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3600" dirty="0"/>
              <a:t>Echo and the Doppler effect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 rot="360000">
            <a:off x="3182938" y="5103813"/>
            <a:ext cx="4837112" cy="701675"/>
          </a:xfrm>
        </p:spPr>
        <p:txBody>
          <a:bodyPr/>
          <a:lstStyle/>
          <a:p>
            <a:pPr eaLnBrk="1" hangingPunct="1"/>
            <a:r>
              <a:rPr lang="en-US" altLang="en-US" dirty="0"/>
              <a:t>Mr. Le</a:t>
            </a:r>
          </a:p>
          <a:p>
            <a:pPr eaLnBrk="1" hangingPunct="1"/>
            <a:r>
              <a:rPr lang="en-US" altLang="en-US" dirty="0"/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122088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90599"/>
          </a:xfrm>
        </p:spPr>
        <p:txBody>
          <a:bodyPr/>
          <a:lstStyle/>
          <a:p>
            <a:r>
              <a:rPr lang="en-US" dirty="0"/>
              <a:t>Echo…echo…echo…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382000" cy="541020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50"/>
                </a:solidFill>
              </a:rPr>
              <a:t>Echo</a:t>
            </a:r>
            <a:r>
              <a:rPr lang="en-US" sz="3200" dirty="0"/>
              <a:t>: </a:t>
            </a:r>
            <a:r>
              <a:rPr lang="en-US" sz="2800" dirty="0"/>
              <a:t>a sound wave that reflects off an object or surface.</a:t>
            </a:r>
          </a:p>
          <a:p>
            <a:endParaRPr lang="en-US" sz="2800" dirty="0"/>
          </a:p>
          <a:p>
            <a:r>
              <a:rPr lang="en-US" sz="2800" dirty="0"/>
              <a:t>There is a delay between a sound wave traveling to an object and reflecting back.</a:t>
            </a:r>
          </a:p>
          <a:p>
            <a:endParaRPr lang="en-US" sz="2800" dirty="0"/>
          </a:p>
          <a:p>
            <a:r>
              <a:rPr lang="en-US" sz="2800" dirty="0"/>
              <a:t>Using this amount of time to find the distance of objects is called </a:t>
            </a:r>
            <a:r>
              <a:rPr lang="en-US" sz="2800" b="1" u="sng" dirty="0">
                <a:solidFill>
                  <a:srgbClr val="00B050"/>
                </a:solidFill>
              </a:rPr>
              <a:t>echolocation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239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90599"/>
          </a:xfrm>
        </p:spPr>
        <p:txBody>
          <a:bodyPr/>
          <a:lstStyle/>
          <a:p>
            <a:r>
              <a:rPr lang="en-US" dirty="0"/>
              <a:t>Echolocations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382000" cy="5410201"/>
          </a:xfrm>
        </p:spPr>
        <p:txBody>
          <a:bodyPr>
            <a:normAutofit/>
          </a:bodyPr>
          <a:lstStyle/>
          <a:p>
            <a:r>
              <a:rPr lang="en-US" sz="2800" dirty="0"/>
              <a:t>Dolphins and bats use echolocations to move and hunt.</a:t>
            </a:r>
          </a:p>
          <a:p>
            <a:endParaRPr lang="en-US" sz="2800" dirty="0"/>
          </a:p>
          <a:p>
            <a:r>
              <a:rPr lang="en-US" sz="2800" dirty="0"/>
              <a:t>Real Life Batman</a:t>
            </a:r>
          </a:p>
          <a:p>
            <a:pPr>
              <a:buNone/>
            </a:pPr>
            <a:r>
              <a:rPr lang="en-US" sz="2800" dirty="0">
                <a:hlinkClick r:id="rId3"/>
              </a:rPr>
              <a:t>http://www.youtube.com/watch?v=r9mvRRwu5Gw</a:t>
            </a:r>
            <a:endParaRPr lang="en-US" sz="2800" dirty="0"/>
          </a:p>
          <a:p>
            <a:endParaRPr lang="en-US" sz="2800" dirty="0"/>
          </a:p>
          <a:p>
            <a:endParaRPr lang="en-US" sz="3200" dirty="0"/>
          </a:p>
        </p:txBody>
      </p:sp>
      <p:pic>
        <p:nvPicPr>
          <p:cNvPr id="4" name="Picture 4" descr="http://ts1.mm.bing.net/th?id=H.4579802134546045&amp;w=103&amp;h=103&amp;c=8&amp;pid=3.1&amp;qlt=90&amp;rm=2">
            <a:hlinkClick r:id="rId4"/>
            <a:extLst>
              <a:ext uri="{FF2B5EF4-FFF2-40B4-BE49-F238E27FC236}">
                <a16:creationId xmlns:a16="http://schemas.microsoft.com/office/drawing/2014/main" id="{40C3F6B2-2B86-4BD3-8157-C6E26552B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923027"/>
            <a:ext cx="2743200" cy="2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s1.mm.bing.net/th?id=H.4644784958737606&amp;w=207&amp;h=207&amp;c=8&amp;pid=3.1&amp;qlt=90&amp;rm=2">
            <a:hlinkClick r:id="rId6"/>
            <a:extLst>
              <a:ext uri="{FF2B5EF4-FFF2-40B4-BE49-F238E27FC236}">
                <a16:creationId xmlns:a16="http://schemas.microsoft.com/office/drawing/2014/main" id="{866FDB85-C181-4793-895C-5010C4332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1" y="3924300"/>
            <a:ext cx="262889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BAE79C-266B-4C58-B8A0-7752D4E965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51" y="3816677"/>
            <a:ext cx="2895600" cy="28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5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90599"/>
          </a:xfrm>
        </p:spPr>
        <p:txBody>
          <a:bodyPr/>
          <a:lstStyle/>
          <a:p>
            <a:r>
              <a:rPr lang="en-US" dirty="0"/>
              <a:t>Echolocations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382000" cy="541020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50"/>
                </a:solidFill>
              </a:rPr>
              <a:t>Doppler Effect</a:t>
            </a:r>
            <a:r>
              <a:rPr lang="en-US" sz="2800" dirty="0"/>
              <a:t>: A change in frequency that occurs when sound is moving relative to a listener.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https://www.youtube.com/watch?v=h4OnBYrbCjY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4"/>
              </a:rPr>
              <a:t>https://www.youtube.com/watch?v=a3RfULw7aAY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255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90599"/>
          </a:xfrm>
        </p:spPr>
        <p:txBody>
          <a:bodyPr/>
          <a:lstStyle/>
          <a:p>
            <a:r>
              <a:rPr lang="en-US" dirty="0"/>
              <a:t>The Doppler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382000" cy="5410201"/>
          </a:xfrm>
        </p:spPr>
        <p:txBody>
          <a:bodyPr>
            <a:normAutofit/>
          </a:bodyPr>
          <a:lstStyle/>
          <a:p>
            <a:r>
              <a:rPr lang="en-US" sz="2800" dirty="0"/>
              <a:t>This means that there will be a change in pitch based on where you are standing and where the sound is moving to.</a:t>
            </a:r>
          </a:p>
          <a:p>
            <a:endParaRPr lang="en-US" sz="2800" dirty="0"/>
          </a:p>
          <a:p>
            <a:r>
              <a:rPr lang="en-US" sz="2800" dirty="0"/>
              <a:t>As the object producing the sound comes closer, you will hear a higher pitch sound.</a:t>
            </a:r>
          </a:p>
          <a:p>
            <a:endParaRPr lang="en-US" sz="2800" dirty="0"/>
          </a:p>
          <a:p>
            <a:r>
              <a:rPr lang="en-US" sz="2800" dirty="0"/>
              <a:t>As the object producing the sound moves further away, you will hear a lower pitch sound.</a:t>
            </a:r>
          </a:p>
        </p:txBody>
      </p:sp>
    </p:spTree>
    <p:extLst>
      <p:ext uri="{BB962C8B-B14F-4D97-AF65-F5344CB8AC3E}">
        <p14:creationId xmlns:p14="http://schemas.microsoft.com/office/powerpoint/2010/main" val="66187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5079"/>
            <a:ext cx="8305800" cy="990599"/>
          </a:xfrm>
        </p:spPr>
        <p:txBody>
          <a:bodyPr/>
          <a:lstStyle/>
          <a:p>
            <a:r>
              <a:rPr lang="en-US" dirty="0"/>
              <a:t>Sound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382000" cy="54864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50"/>
                </a:solidFill>
              </a:rPr>
              <a:t>Sound</a:t>
            </a:r>
            <a:r>
              <a:rPr lang="en-US" sz="2800" dirty="0"/>
              <a:t>: is produced by vibrations.</a:t>
            </a:r>
          </a:p>
          <a:p>
            <a:endParaRPr lang="en-US" sz="28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B6968-C64C-4A78-B51A-1ED7B8F62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3200400" cy="441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0BA83-CAF5-4228-8649-BA5008CB9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752599"/>
            <a:ext cx="2619375" cy="209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1E7F9-B967-424D-8D5D-5C7F61C3C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66466"/>
            <a:ext cx="54864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1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"/>
            <a:ext cx="8305800" cy="990599"/>
          </a:xfrm>
        </p:spPr>
        <p:txBody>
          <a:bodyPr/>
          <a:lstStyle/>
          <a:p>
            <a:r>
              <a:rPr lang="en-US" dirty="0"/>
              <a:t>Recall!!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1"/>
            <a:ext cx="8382000" cy="5486400"/>
          </a:xfrm>
        </p:spPr>
        <p:txBody>
          <a:bodyPr>
            <a:normAutofit/>
          </a:bodyPr>
          <a:lstStyle/>
          <a:p>
            <a:r>
              <a:rPr lang="en-US" sz="2800" dirty="0"/>
              <a:t>Sound is </a:t>
            </a:r>
          </a:p>
          <a:p>
            <a:pPr marL="0" indent="0">
              <a:buNone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mechanical wave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</a:t>
            </a:r>
            <a:r>
              <a:rPr lang="en-US" sz="2800" u="sng" dirty="0"/>
              <a:t>compressional</a:t>
            </a:r>
            <a:r>
              <a:rPr lang="en-US" sz="2800" dirty="0"/>
              <a:t> wave where air molecules move back and forth in the direction of the wave.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travels the </a:t>
            </a:r>
            <a:r>
              <a:rPr lang="en-US" sz="2800" u="sng" dirty="0"/>
              <a:t>fastest in solids</a:t>
            </a:r>
            <a:r>
              <a:rPr lang="en-US" sz="2800" dirty="0"/>
              <a:t> and </a:t>
            </a:r>
            <a:r>
              <a:rPr lang="en-US" sz="2800" u="sng" dirty="0"/>
              <a:t>slowest in gases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AD4D8-2720-441F-BC34-C684EB11B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962400"/>
            <a:ext cx="5143500" cy="2686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02F6C-69CF-44BA-B424-DBECE685C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962400"/>
            <a:ext cx="3810000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82"/>
            <a:ext cx="8305800" cy="990599"/>
          </a:xfrm>
        </p:spPr>
        <p:txBody>
          <a:bodyPr/>
          <a:lstStyle/>
          <a:p>
            <a:r>
              <a:rPr lang="en-US" dirty="0"/>
              <a:t>Pitch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1"/>
            <a:ext cx="8382000" cy="54864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50"/>
                </a:solidFill>
              </a:rPr>
              <a:t>Pitch</a:t>
            </a:r>
            <a:r>
              <a:rPr lang="en-US" sz="2800" dirty="0"/>
              <a:t>- how high or low a sound seems</a:t>
            </a:r>
          </a:p>
          <a:p>
            <a:endParaRPr lang="en-US" sz="2800" dirty="0"/>
          </a:p>
          <a:p>
            <a:r>
              <a:rPr lang="en-US" sz="2800" dirty="0"/>
              <a:t>Low Pitch, deep sound</a:t>
            </a:r>
          </a:p>
          <a:p>
            <a:pPr>
              <a:buNone/>
            </a:pPr>
            <a:r>
              <a:rPr lang="en-US" sz="2800" dirty="0">
                <a:hlinkClick r:id="rId3"/>
              </a:rPr>
              <a:t>http://www.youtube.com/watch?v=zDiutG9O4Q0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High Pitch, squeaky sound</a:t>
            </a:r>
          </a:p>
          <a:p>
            <a:pPr>
              <a:buNone/>
            </a:pPr>
            <a:r>
              <a:rPr lang="en-US" sz="2800" dirty="0">
                <a:hlinkClick r:id="rId4"/>
              </a:rPr>
              <a:t>http://www.youtube.com/watch?v=kc8WZbAWE1w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097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90599"/>
          </a:xfrm>
        </p:spPr>
        <p:txBody>
          <a:bodyPr/>
          <a:lstStyle/>
          <a:p>
            <a:r>
              <a:rPr lang="en-US" dirty="0"/>
              <a:t>Loudness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382000" cy="541020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50"/>
                </a:solidFill>
              </a:rPr>
              <a:t>Loudness</a:t>
            </a:r>
            <a:r>
              <a:rPr lang="en-US" sz="2800" dirty="0"/>
              <a:t>: how much energy we think a sound wave carries</a:t>
            </a:r>
          </a:p>
          <a:p>
            <a:endParaRPr lang="en-US" sz="2800" dirty="0"/>
          </a:p>
          <a:p>
            <a:r>
              <a:rPr lang="en-US" sz="2800" dirty="0"/>
              <a:t>If you are increasing the volume of a sound, you are increasing its loudness.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10" descr="https://encrypted-tbn1.gstatic.com/images?q=tbn:ANd9GcQMNsmXbgze7JZ7wjA73mp53XuYfLkCgM9Hbf8K3gHqMTQ8G1m5">
            <a:extLst>
              <a:ext uri="{FF2B5EF4-FFF2-40B4-BE49-F238E27FC236}">
                <a16:creationId xmlns:a16="http://schemas.microsoft.com/office/drawing/2014/main" id="{E90C2353-1D23-432E-A977-EAE9F3102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10000"/>
            <a:ext cx="25146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10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25813" y="2889250"/>
            <a:ext cx="4846637" cy="2138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Unit 3: Waves</a:t>
            </a:r>
            <a:br>
              <a:rPr lang="en-US" sz="1200" dirty="0"/>
            </a:br>
            <a:br>
              <a:rPr lang="en-US" sz="1200" dirty="0"/>
            </a:br>
            <a:r>
              <a:rPr lang="en-US" sz="3200" dirty="0"/>
              <a:t>Relationships</a:t>
            </a:r>
            <a:br>
              <a:rPr lang="en-US" sz="2800" dirty="0"/>
            </a:br>
            <a:endParaRPr lang="en-US" sz="36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 rot="360000">
            <a:off x="3182938" y="5103813"/>
            <a:ext cx="4837112" cy="701675"/>
          </a:xfrm>
        </p:spPr>
        <p:txBody>
          <a:bodyPr/>
          <a:lstStyle/>
          <a:p>
            <a:pPr eaLnBrk="1" hangingPunct="1"/>
            <a:r>
              <a:rPr lang="en-US" altLang="en-US" dirty="0"/>
              <a:t>Mr. Le</a:t>
            </a:r>
          </a:p>
          <a:p>
            <a:pPr eaLnBrk="1" hangingPunct="1"/>
            <a:r>
              <a:rPr lang="en-US" altLang="en-US" dirty="0"/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31064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90599"/>
          </a:xfrm>
        </p:spPr>
        <p:txBody>
          <a:bodyPr/>
          <a:lstStyle/>
          <a:p>
            <a:r>
              <a:rPr lang="en-US" altLang="en-US" dirty="0">
                <a:cs typeface="Tunga" pitchFamily="34" charset="0"/>
              </a:rPr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382000" cy="5410201"/>
          </a:xfrm>
        </p:spPr>
        <p:txBody>
          <a:bodyPr>
            <a:normAutofit/>
          </a:bodyPr>
          <a:lstStyle/>
          <a:p>
            <a:r>
              <a:rPr lang="en-US" sz="2800" dirty="0"/>
              <a:t>Frequency has a </a:t>
            </a:r>
            <a:r>
              <a:rPr lang="en-US" sz="2800" u="sng" dirty="0"/>
              <a:t>direct</a:t>
            </a:r>
            <a:r>
              <a:rPr lang="en-US" sz="2800" dirty="0"/>
              <a:t> relationship with pitch.</a:t>
            </a:r>
          </a:p>
          <a:p>
            <a:endParaRPr lang="en-US" sz="1200" dirty="0"/>
          </a:p>
          <a:p>
            <a:r>
              <a:rPr lang="en-US" sz="2800" dirty="0"/>
              <a:t>The </a:t>
            </a:r>
            <a:r>
              <a:rPr lang="en-US" sz="2800" u="sng" dirty="0">
                <a:solidFill>
                  <a:srgbClr val="FF0000"/>
                </a:solidFill>
              </a:rPr>
              <a:t>higher</a:t>
            </a:r>
            <a:r>
              <a:rPr lang="en-US" sz="2800" dirty="0"/>
              <a:t> the frequency, the </a:t>
            </a:r>
            <a:r>
              <a:rPr lang="en-US" sz="2800" u="sng" dirty="0">
                <a:solidFill>
                  <a:srgbClr val="FF0000"/>
                </a:solidFill>
              </a:rPr>
              <a:t>higher</a:t>
            </a:r>
            <a:r>
              <a:rPr lang="en-US" sz="2800" dirty="0"/>
              <a:t> the pitch.</a:t>
            </a:r>
          </a:p>
          <a:p>
            <a:endParaRPr lang="en-US" sz="1200" dirty="0"/>
          </a:p>
          <a:p>
            <a:r>
              <a:rPr lang="en-US" sz="2800" dirty="0"/>
              <a:t>The </a:t>
            </a:r>
            <a:r>
              <a:rPr lang="en-US" sz="2800" u="sng" dirty="0">
                <a:solidFill>
                  <a:srgbClr val="FF0000"/>
                </a:solidFill>
              </a:rPr>
              <a:t>lower</a:t>
            </a:r>
            <a:r>
              <a:rPr lang="en-US" sz="2800" dirty="0"/>
              <a:t> the frequency, the </a:t>
            </a:r>
            <a:r>
              <a:rPr lang="en-US" sz="2800" u="sng" dirty="0">
                <a:solidFill>
                  <a:srgbClr val="FF0000"/>
                </a:solidFill>
              </a:rPr>
              <a:t>lower</a:t>
            </a:r>
            <a:r>
              <a:rPr lang="en-US" sz="2800" dirty="0"/>
              <a:t> the pitch.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3200" dirty="0"/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5" name="Picture 2" descr="http://s3.amazonaws.com/engrade-myfiles/4060785162550730/Wavelength_frequency_and_pitch_of_a_soun.jpg">
            <a:extLst>
              <a:ext uri="{FF2B5EF4-FFF2-40B4-BE49-F238E27FC236}">
                <a16:creationId xmlns:a16="http://schemas.microsoft.com/office/drawing/2014/main" id="{FE4A15CD-8BCA-48E8-BBF6-332CF72F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3505200"/>
            <a:ext cx="6934200" cy="315975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BA15B9-4E53-4875-8100-A1CB79620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274" y="3657600"/>
            <a:ext cx="52925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833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" y="0"/>
            <a:ext cx="8305800" cy="990599"/>
          </a:xfrm>
        </p:spPr>
        <p:txBody>
          <a:bodyPr/>
          <a:lstStyle/>
          <a:p>
            <a:r>
              <a:rPr lang="en-US" altLang="en-US" dirty="0">
                <a:cs typeface="Tunga" pitchFamily="34" charset="0"/>
              </a:rPr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382000" cy="5410201"/>
          </a:xfrm>
        </p:spPr>
        <p:txBody>
          <a:bodyPr>
            <a:normAutofit/>
          </a:bodyPr>
          <a:lstStyle/>
          <a:p>
            <a:r>
              <a:rPr lang="en-US" sz="2800" dirty="0"/>
              <a:t>Loudness has a </a:t>
            </a:r>
            <a:r>
              <a:rPr lang="en-US" sz="2800" u="sng" dirty="0"/>
              <a:t>direct</a:t>
            </a:r>
            <a:r>
              <a:rPr lang="en-US" sz="2800" dirty="0"/>
              <a:t> relationship with amplitude.</a:t>
            </a:r>
          </a:p>
          <a:p>
            <a:endParaRPr lang="en-US" sz="1200" dirty="0"/>
          </a:p>
          <a:p>
            <a:r>
              <a:rPr lang="en-US" sz="2800" dirty="0"/>
              <a:t>The </a:t>
            </a:r>
            <a:r>
              <a:rPr lang="en-US" sz="2800" u="sng" dirty="0">
                <a:solidFill>
                  <a:srgbClr val="FF0000"/>
                </a:solidFill>
              </a:rPr>
              <a:t>louder</a:t>
            </a:r>
            <a:r>
              <a:rPr lang="en-US" sz="2800" dirty="0"/>
              <a:t> the sound, the </a:t>
            </a:r>
            <a:r>
              <a:rPr lang="en-US" sz="2800" u="sng" dirty="0">
                <a:solidFill>
                  <a:srgbClr val="FF0000"/>
                </a:solidFill>
              </a:rPr>
              <a:t>higher</a:t>
            </a:r>
            <a:r>
              <a:rPr lang="en-US" sz="2800" dirty="0"/>
              <a:t> the amplitude.</a:t>
            </a:r>
          </a:p>
          <a:p>
            <a:endParaRPr lang="en-US" sz="1200" dirty="0"/>
          </a:p>
          <a:p>
            <a:r>
              <a:rPr lang="en-US" sz="2800" dirty="0"/>
              <a:t>The </a:t>
            </a:r>
            <a:r>
              <a:rPr lang="en-US" sz="2800" u="sng" dirty="0">
                <a:solidFill>
                  <a:srgbClr val="FF0000"/>
                </a:solidFill>
              </a:rPr>
              <a:t>softer</a:t>
            </a:r>
            <a:r>
              <a:rPr lang="en-US" sz="2800" dirty="0"/>
              <a:t> the sound, the </a:t>
            </a:r>
            <a:r>
              <a:rPr lang="en-US" sz="2800" u="sng" dirty="0">
                <a:solidFill>
                  <a:srgbClr val="FF0000"/>
                </a:solidFill>
              </a:rPr>
              <a:t>lower</a:t>
            </a:r>
            <a:r>
              <a:rPr lang="en-US" sz="2800" dirty="0"/>
              <a:t> the amplitude.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3200" dirty="0"/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7" name="Picture 4" descr="https://figures.boundless-cdn.com/25252/large/m13246.id330825.png">
            <a:extLst>
              <a:ext uri="{FF2B5EF4-FFF2-40B4-BE49-F238E27FC236}">
                <a16:creationId xmlns:a16="http://schemas.microsoft.com/office/drawing/2014/main" id="{EBD2E51F-973A-4E77-942F-0CF53E9A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77724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190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90599"/>
          </a:xfrm>
        </p:spPr>
        <p:txBody>
          <a:bodyPr/>
          <a:lstStyle/>
          <a:p>
            <a:r>
              <a:rPr lang="en-US" altLang="en-US" dirty="0">
                <a:cs typeface="Tunga" pitchFamily="34" charset="0"/>
              </a:rPr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382000" cy="5410201"/>
          </a:xfrm>
        </p:spPr>
        <p:txBody>
          <a:bodyPr>
            <a:normAutofit/>
          </a:bodyPr>
          <a:lstStyle/>
          <a:p>
            <a:r>
              <a:rPr lang="en-US" sz="2800" dirty="0"/>
              <a:t>Softer Sound = Lower Amplitude = Lower Energy </a:t>
            </a:r>
          </a:p>
          <a:p>
            <a:endParaRPr lang="en-US" sz="2800" dirty="0"/>
          </a:p>
          <a:p>
            <a:r>
              <a:rPr lang="en-US" sz="2800" dirty="0"/>
              <a:t>Louder Sound = Higher Amplitude = Higher Energy</a:t>
            </a:r>
          </a:p>
        </p:txBody>
      </p:sp>
      <p:pic>
        <p:nvPicPr>
          <p:cNvPr id="5" name="Picture 2" descr="http://dronstudy.com/wp-content/uploads/2015/01/5151.png">
            <a:extLst>
              <a:ext uri="{FF2B5EF4-FFF2-40B4-BE49-F238E27FC236}">
                <a16:creationId xmlns:a16="http://schemas.microsoft.com/office/drawing/2014/main" id="{59D1E963-774F-4AA4-A0E1-A7C5E155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72154"/>
            <a:ext cx="6815470" cy="375724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4EF6D5-8893-4BF6-93D9-02B7B978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548" y="2872154"/>
            <a:ext cx="52925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6827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412</Words>
  <Application>Microsoft Office PowerPoint</Application>
  <PresentationFormat>On-screen Show (4:3)</PresentationFormat>
  <Paragraphs>85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Bradley Hand ITC TT-Bold</vt:lpstr>
      <vt:lpstr>Calibri</vt:lpstr>
      <vt:lpstr>Cambria</vt:lpstr>
      <vt:lpstr>Rage Italic</vt:lpstr>
      <vt:lpstr>Tunga</vt:lpstr>
      <vt:lpstr>Sketchbook</vt:lpstr>
      <vt:lpstr>Unit 3: Waves  Sound </vt:lpstr>
      <vt:lpstr>Sound Waves</vt:lpstr>
      <vt:lpstr>Recall!!</vt:lpstr>
      <vt:lpstr>Pitch</vt:lpstr>
      <vt:lpstr>Loudness</vt:lpstr>
      <vt:lpstr>Unit 3: Waves  Relationships </vt:lpstr>
      <vt:lpstr>Relationships</vt:lpstr>
      <vt:lpstr>Relationships</vt:lpstr>
      <vt:lpstr>Relationships</vt:lpstr>
      <vt:lpstr>Unit 3: Waves   Echo and the Doppler effect</vt:lpstr>
      <vt:lpstr>Echo…echo…echo…</vt:lpstr>
      <vt:lpstr>Echolocations</vt:lpstr>
      <vt:lpstr>Echolocations</vt:lpstr>
      <vt:lpstr>The Doppler Effect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</dc:title>
  <dc:creator>Minh</dc:creator>
  <cp:lastModifiedBy>Minh</cp:lastModifiedBy>
  <cp:revision>56</cp:revision>
  <cp:lastPrinted>2014-12-12T13:16:13Z</cp:lastPrinted>
  <dcterms:created xsi:type="dcterms:W3CDTF">2013-11-12T04:06:16Z</dcterms:created>
  <dcterms:modified xsi:type="dcterms:W3CDTF">2017-07-16T21:04:43Z</dcterms:modified>
</cp:coreProperties>
</file>